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_rels/notesSlide1.xml.rels" ContentType="application/vnd.openxmlformats-package.relationships+xml"/>
  <Override PartName="/ppt/notesSlides/_rels/notesSlide2.xml.rels" ContentType="application/vnd.openxmlformats-package.relationships+xml"/>
  <Override PartName="/ppt/notesSlides/_rels/notesSlide3.xml.rels" ContentType="application/vnd.openxmlformats-package.relationships+xml"/>
  <Override PartName="/ppt/notesSlides/_rels/notesSlide4.xml.rels" ContentType="application/vnd.openxmlformats-package.relationships+xml"/>
  <Override PartName="/ppt/notesSlides/_rels/notesSlide5.xml.rels" ContentType="application/vnd.openxmlformats-package.relationships+xml"/>
  <Override PartName="/ppt/notesSlides/_rels/notesSlide6.xml.rels" ContentType="application/vnd.openxmlformats-package.relationships+xml"/>
  <Override PartName="/ppt/notesSlides/_rels/notesSlide7.xml.rels" ContentType="application/vnd.openxmlformats-package.relationships+xml"/>
  <Override PartName="/ppt/notesSlides/_rels/notesSlide8.xml.rels" ContentType="application/vnd.openxmlformats-package.relationships+xml"/>
  <Override PartName="/ppt/notesSlides/_rels/notesSlide9.xml.rels" ContentType="application/vnd.openxmlformats-package.relationships+xml"/>
  <Override PartName="/ppt/slideLayouts/slideLayout1.xml" ContentType="application/vnd.openxmlformats-officedocument.presentationml.slideLayout+xml"/>
  <Override PartName="/ppt/slideLayouts/_rels/slideLayout1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9.png" ContentType="image/png"/>
  <Override PartName="/ppt/presProps.xml" ContentType="application/vnd.openxmlformats-officedocument.presentationml.presProps+xml"/>
  <Override PartName="/ppt/_rels/presentation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notesMasterIdLst>
    <p:notesMasterId r:id="rId3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</p:sld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Click to move the slide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Click to edit the notes format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&lt;header&gt;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EA214FF7-9A8C-4D6A-9178-C0FDB3137F82}" type="slidenum"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2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3"/>
          <p:cNvSpPr>
            <a:spLocks noGrp="1"/>
          </p:cNvSpPr>
          <p:nvPr>
            <p:ph type="sldNum" idx="4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37A0284C-9348-4BD6-B167-0B8C8705B2CF}" type="slidenum">
              <a:rPr b="0" lang="en-US" sz="1200" spc="-1" strike="noStrike">
                <a:solidFill>
                  <a:schemeClr val="dk1"/>
                </a:solidFill>
                <a:latin typeface="+mn-lt"/>
                <a:ea typeface="+mn-ea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sldNum" idx="5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6967B35D-621B-49C9-B010-82FC8D89BA66}" type="slidenum">
              <a:rPr b="0" lang="en-US" sz="1200" spc="-1" strike="noStrike">
                <a:solidFill>
                  <a:schemeClr val="dk1"/>
                </a:solidFill>
                <a:latin typeface="+mn-lt"/>
                <a:ea typeface="+mn-ea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2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 type="sldNum" idx="6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AD46BBC6-CF04-4E95-9FBD-1DEE4C655D3A}" type="slidenum">
              <a:rPr b="0" lang="en-US" sz="1200" spc="-1" strike="noStrike">
                <a:solidFill>
                  <a:schemeClr val="dk1"/>
                </a:solidFill>
                <a:latin typeface="+mn-lt"/>
                <a:ea typeface="+mn-ea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3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 type="sldNum" idx="7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D5BFF55F-A45F-4371-8121-C23DB7D6D1F7}" type="slidenum">
              <a:rPr b="0" lang="en-US" sz="1200" spc="-1" strike="noStrike">
                <a:solidFill>
                  <a:schemeClr val="dk1"/>
                </a:solidFill>
                <a:latin typeface="+mn-lt"/>
                <a:ea typeface="+mn-ea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3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3"/>
          <p:cNvSpPr>
            <a:spLocks noGrp="1"/>
          </p:cNvSpPr>
          <p:nvPr>
            <p:ph type="sldNum" idx="8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95CC31C8-22E6-4EE7-A06F-F99F26CD071C}" type="slidenum">
              <a:rPr b="0" lang="en-US" sz="1200" spc="-1" strike="noStrike">
                <a:solidFill>
                  <a:schemeClr val="dk1"/>
                </a:solidFill>
                <a:latin typeface="+mn-lt"/>
                <a:ea typeface="+mn-ea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sldNum" idx="9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CC85B36D-214E-4961-9BD7-D18A2AB8A0E1}" type="slidenum">
              <a:rPr b="0" lang="en-US" sz="1200" spc="-1" strike="noStrike">
                <a:solidFill>
                  <a:schemeClr val="dk1"/>
                </a:solidFill>
                <a:latin typeface="+mn-lt"/>
                <a:ea typeface="+mn-ea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sldNum" idx="10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E233E6AB-92BD-4CD5-95C5-EFF8C6375F23}" type="slidenum">
              <a:rPr b="0" lang="en-US" sz="1200" spc="-1" strike="noStrike">
                <a:solidFill>
                  <a:schemeClr val="dk1"/>
                </a:solidFill>
                <a:latin typeface="+mn-lt"/>
                <a:ea typeface="+mn-ea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4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PlaceHolder 3"/>
          <p:cNvSpPr>
            <a:spLocks noGrp="1"/>
          </p:cNvSpPr>
          <p:nvPr>
            <p:ph type="sldNum" idx="11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87837682-21E6-487B-8FD8-6B7D87DDD0CC}" type="slidenum">
              <a:rPr b="0" lang="en-US" sz="1200" spc="-1" strike="noStrike">
                <a:solidFill>
                  <a:schemeClr val="dk1"/>
                </a:solidFill>
                <a:latin typeface="+mn-lt"/>
                <a:ea typeface="+mn-ea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4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 type="sldNum" idx="12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B5CBCA5D-0C99-4875-AB69-4E7BD5E1FB77}" type="slidenum">
              <a:rPr b="0" lang="en-US" sz="1200" spc="-1" strike="noStrike">
                <a:solidFill>
                  <a:schemeClr val="dk1"/>
                </a:solidFill>
                <a:latin typeface="+mn-lt"/>
                <a:ea typeface="+mn-ea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Click to edit the title text format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1b1b1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" name="Shape 1"/>
          <p:cNvSpPr/>
          <p:nvPr/>
        </p:nvSpPr>
        <p:spPr>
          <a:xfrm>
            <a:off x="228600" y="914760"/>
            <a:ext cx="14630040" cy="8229240"/>
          </a:xfrm>
          <a:prstGeom prst="rect">
            <a:avLst/>
          </a:prstGeom>
          <a:solidFill>
            <a:srgbClr val="27272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10" name="Image 0" descr="preencoded.png"/>
          <p:cNvPicPr/>
          <p:nvPr/>
        </p:nvPicPr>
        <p:blipFill>
          <a:blip r:embed="rId1"/>
          <a:stretch/>
        </p:blipFill>
        <p:spPr>
          <a:xfrm>
            <a:off x="9144000" y="0"/>
            <a:ext cx="5486040" cy="8229240"/>
          </a:xfrm>
          <a:prstGeom prst="rect">
            <a:avLst/>
          </a:prstGeom>
          <a:ln w="0">
            <a:noFill/>
          </a:ln>
        </p:spPr>
      </p:pic>
      <p:sp>
        <p:nvSpPr>
          <p:cNvPr id="11" name="Text 2"/>
          <p:cNvSpPr/>
          <p:nvPr/>
        </p:nvSpPr>
        <p:spPr>
          <a:xfrm>
            <a:off x="864000" y="1640880"/>
            <a:ext cx="7415640" cy="1892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7452"/>
              </a:lnSpc>
              <a:tabLst>
                <a:tab algn="l" pos="0"/>
              </a:tabLst>
            </a:pPr>
            <a:r>
              <a:rPr b="1" lang="en-US" sz="5960" spc="-1" strike="noStrike">
                <a:solidFill>
                  <a:srgbClr val="ffe14d"/>
                </a:solidFill>
                <a:latin typeface="Comfortaa"/>
                <a:ea typeface="Comfortaa"/>
              </a:rPr>
              <a:t>Solving an SDG Problem with Data</a:t>
            </a:r>
            <a:endParaRPr b="0" lang="en-US" sz="596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Text 3"/>
          <p:cNvSpPr/>
          <p:nvPr/>
        </p:nvSpPr>
        <p:spPr>
          <a:xfrm>
            <a:off x="864000" y="3903840"/>
            <a:ext cx="7415640" cy="1974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3110"/>
              </a:lnSpc>
              <a:tabLst>
                <a:tab algn="l" pos="0"/>
              </a:tabLst>
            </a:pPr>
            <a:r>
              <a:rPr b="0" lang="en-US" sz="1940" spc="-1" strike="noStrike">
                <a:solidFill>
                  <a:srgbClr val="d7d4cc"/>
                </a:solidFill>
                <a:latin typeface="Raleway"/>
                <a:ea typeface="Raleway"/>
              </a:rPr>
              <a:t>This presentation explores how to leverage data and technology to address a specific problem within a Sustainable Development Goal (SDG). We'll guide you through the process of selecting an SDG, designing a relational database, performing data analysis, and using Microsoft Excel as the user interface.</a:t>
            </a:r>
            <a:endParaRPr b="0" lang="en-US" sz="194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Shape 4"/>
          <p:cNvSpPr/>
          <p:nvPr/>
        </p:nvSpPr>
        <p:spPr>
          <a:xfrm>
            <a:off x="864000" y="6175080"/>
            <a:ext cx="4165200" cy="39456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1b1b1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5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27272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16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5486040" cy="8229240"/>
          </a:xfrm>
          <a:prstGeom prst="rect">
            <a:avLst/>
          </a:prstGeom>
          <a:ln w="0">
            <a:noFill/>
          </a:ln>
        </p:spPr>
      </p:pic>
      <p:sp>
        <p:nvSpPr>
          <p:cNvPr id="17" name="Text 2"/>
          <p:cNvSpPr/>
          <p:nvPr/>
        </p:nvSpPr>
        <p:spPr>
          <a:xfrm>
            <a:off x="6328800" y="664200"/>
            <a:ext cx="5347440" cy="66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5264"/>
              </a:lnSpc>
              <a:tabLst>
                <a:tab algn="l" pos="0"/>
              </a:tabLst>
            </a:pPr>
            <a:r>
              <a:rPr b="1" lang="en-US" sz="4210" spc="-1" strike="noStrike">
                <a:solidFill>
                  <a:srgbClr val="ffe14d"/>
                </a:solidFill>
                <a:latin typeface="Comfortaa"/>
                <a:ea typeface="Comfortaa"/>
              </a:rPr>
              <a:t>Overview</a:t>
            </a:r>
            <a:endParaRPr b="0" lang="en-US" sz="421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Shape 3"/>
          <p:cNvSpPr/>
          <p:nvPr/>
        </p:nvSpPr>
        <p:spPr>
          <a:xfrm>
            <a:off x="6328800" y="1964160"/>
            <a:ext cx="541080" cy="541080"/>
          </a:xfrm>
          <a:prstGeom prst="roundRect">
            <a:avLst>
              <a:gd name="adj" fmla="val 66677"/>
            </a:avLst>
          </a:prstGeom>
          <a:solidFill>
            <a:srgbClr val="46464a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9" name="Text 4"/>
          <p:cNvSpPr/>
          <p:nvPr/>
        </p:nvSpPr>
        <p:spPr>
          <a:xfrm>
            <a:off x="6536160" y="2074680"/>
            <a:ext cx="125640" cy="32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 defTabSz="914400">
              <a:lnSpc>
                <a:spcPts val="2526"/>
              </a:lnSpc>
              <a:tabLst>
                <a:tab algn="l" pos="0"/>
              </a:tabLst>
            </a:pPr>
            <a:r>
              <a:rPr b="1" lang="en-US" sz="2530" spc="-1" strike="noStrike">
                <a:solidFill>
                  <a:srgbClr val="d7d4cc"/>
                </a:solidFill>
                <a:latin typeface="Comfortaa"/>
                <a:ea typeface="Comfortaa"/>
              </a:rPr>
              <a:t>1</a:t>
            </a:r>
            <a:endParaRPr b="0" lang="en-US" sz="253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Text 5"/>
          <p:cNvSpPr/>
          <p:nvPr/>
        </p:nvSpPr>
        <p:spPr>
          <a:xfrm>
            <a:off x="7110720" y="1964160"/>
            <a:ext cx="2827080" cy="1002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2633"/>
              </a:lnSpc>
              <a:tabLst>
                <a:tab algn="l" pos="0"/>
              </a:tabLst>
            </a:pPr>
            <a:r>
              <a:rPr b="1" lang="en-US" sz="2110" spc="-1" strike="noStrike">
                <a:solidFill>
                  <a:srgbClr val="d7d4cc"/>
                </a:solidFill>
                <a:latin typeface="Comfortaa"/>
                <a:ea typeface="Comfortaa"/>
              </a:rPr>
              <a:t>Sustainable Development Goals (SDGs)</a:t>
            </a:r>
            <a:endParaRPr b="0" lang="en-US" sz="211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Text 6"/>
          <p:cNvSpPr/>
          <p:nvPr/>
        </p:nvSpPr>
        <p:spPr>
          <a:xfrm>
            <a:off x="7110720" y="3111120"/>
            <a:ext cx="2827080" cy="2694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3033"/>
              </a:lnSpc>
              <a:tabLst>
                <a:tab algn="l" pos="0"/>
              </a:tabLst>
            </a:pPr>
            <a:r>
              <a:rPr b="0" lang="en-US" sz="1900" spc="-1" strike="noStrike">
                <a:solidFill>
                  <a:srgbClr val="d7d4cc"/>
                </a:solidFill>
                <a:latin typeface="Raleway"/>
                <a:ea typeface="Raleway"/>
              </a:rPr>
              <a:t>17 interconnected global goals adopted by the United Nations to address social, economic, and environmental challenges.</a:t>
            </a:r>
            <a:endParaRPr b="0" lang="en-US" sz="1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Shape 7"/>
          <p:cNvSpPr/>
          <p:nvPr/>
        </p:nvSpPr>
        <p:spPr>
          <a:xfrm>
            <a:off x="10178640" y="1964160"/>
            <a:ext cx="541080" cy="541080"/>
          </a:xfrm>
          <a:prstGeom prst="roundRect">
            <a:avLst>
              <a:gd name="adj" fmla="val 66677"/>
            </a:avLst>
          </a:prstGeom>
          <a:solidFill>
            <a:srgbClr val="46464a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3" name="Text 8"/>
          <p:cNvSpPr/>
          <p:nvPr/>
        </p:nvSpPr>
        <p:spPr>
          <a:xfrm>
            <a:off x="10355040" y="2074680"/>
            <a:ext cx="188280" cy="32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 defTabSz="914400">
              <a:lnSpc>
                <a:spcPts val="2526"/>
              </a:lnSpc>
              <a:tabLst>
                <a:tab algn="l" pos="0"/>
              </a:tabLst>
            </a:pPr>
            <a:r>
              <a:rPr b="1" lang="en-US" sz="2530" spc="-1" strike="noStrike">
                <a:solidFill>
                  <a:srgbClr val="d7d4cc"/>
                </a:solidFill>
                <a:latin typeface="Comfortaa"/>
                <a:ea typeface="Comfortaa"/>
              </a:rPr>
              <a:t>2</a:t>
            </a:r>
            <a:endParaRPr b="0" lang="en-US" sz="253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Text 9"/>
          <p:cNvSpPr/>
          <p:nvPr/>
        </p:nvSpPr>
        <p:spPr>
          <a:xfrm>
            <a:off x="10960920" y="1964160"/>
            <a:ext cx="2827080" cy="66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2633"/>
              </a:lnSpc>
              <a:tabLst>
                <a:tab algn="l" pos="0"/>
              </a:tabLst>
            </a:pPr>
            <a:r>
              <a:rPr b="1" lang="en-US" sz="2110" spc="-1" strike="noStrike">
                <a:solidFill>
                  <a:srgbClr val="d7d4cc"/>
                </a:solidFill>
                <a:latin typeface="Comfortaa"/>
                <a:ea typeface="Comfortaa"/>
              </a:rPr>
              <a:t>Data-Driven Solutions</a:t>
            </a:r>
            <a:endParaRPr b="0" lang="en-US" sz="211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Text 10"/>
          <p:cNvSpPr/>
          <p:nvPr/>
        </p:nvSpPr>
        <p:spPr>
          <a:xfrm>
            <a:off x="10960920" y="2777040"/>
            <a:ext cx="2827080" cy="192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3033"/>
              </a:lnSpc>
              <a:tabLst>
                <a:tab algn="l" pos="0"/>
              </a:tabLst>
            </a:pPr>
            <a:r>
              <a:rPr b="0" lang="en-US" sz="1900" spc="-1" strike="noStrike">
                <a:solidFill>
                  <a:srgbClr val="d7d4cc"/>
                </a:solidFill>
                <a:latin typeface="Raleway"/>
                <a:ea typeface="Raleway"/>
              </a:rPr>
              <a:t>Leveraging data and technology to develop innovative solutions that can effectively tackle SDG-related problems.</a:t>
            </a:r>
            <a:endParaRPr b="0" lang="en-US" sz="1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Shape 11"/>
          <p:cNvSpPr/>
          <p:nvPr/>
        </p:nvSpPr>
        <p:spPr>
          <a:xfrm>
            <a:off x="6328800" y="6316920"/>
            <a:ext cx="541080" cy="541080"/>
          </a:xfrm>
          <a:prstGeom prst="roundRect">
            <a:avLst>
              <a:gd name="adj" fmla="val 66677"/>
            </a:avLst>
          </a:prstGeom>
          <a:solidFill>
            <a:srgbClr val="46464a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7" name="Text 12"/>
          <p:cNvSpPr/>
          <p:nvPr/>
        </p:nvSpPr>
        <p:spPr>
          <a:xfrm>
            <a:off x="6503040" y="6427080"/>
            <a:ext cx="191880" cy="32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 defTabSz="914400">
              <a:lnSpc>
                <a:spcPts val="2526"/>
              </a:lnSpc>
              <a:tabLst>
                <a:tab algn="l" pos="0"/>
              </a:tabLst>
            </a:pPr>
            <a:r>
              <a:rPr b="1" lang="en-US" sz="2530" spc="-1" strike="noStrike">
                <a:solidFill>
                  <a:srgbClr val="d7d4cc"/>
                </a:solidFill>
                <a:latin typeface="Comfortaa"/>
                <a:ea typeface="Comfortaa"/>
              </a:rPr>
              <a:t>3</a:t>
            </a:r>
            <a:endParaRPr b="0" lang="en-US" sz="253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Text 13"/>
          <p:cNvSpPr/>
          <p:nvPr/>
        </p:nvSpPr>
        <p:spPr>
          <a:xfrm>
            <a:off x="7110720" y="6316920"/>
            <a:ext cx="3338280" cy="33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2633"/>
              </a:lnSpc>
              <a:tabLst>
                <a:tab algn="l" pos="0"/>
              </a:tabLst>
            </a:pPr>
            <a:r>
              <a:rPr b="1" lang="en-US" sz="2110" spc="-1" strike="noStrike">
                <a:solidFill>
                  <a:srgbClr val="d7d4cc"/>
                </a:solidFill>
                <a:latin typeface="Comfortaa"/>
                <a:ea typeface="Comfortaa"/>
              </a:rPr>
              <a:t>Collaborative Approach</a:t>
            </a:r>
            <a:endParaRPr b="0" lang="en-US" sz="211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Text 14"/>
          <p:cNvSpPr/>
          <p:nvPr/>
        </p:nvSpPr>
        <p:spPr>
          <a:xfrm>
            <a:off x="7110720" y="6795360"/>
            <a:ext cx="6677280" cy="76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3033"/>
              </a:lnSpc>
              <a:tabLst>
                <a:tab algn="l" pos="0"/>
              </a:tabLst>
            </a:pPr>
            <a:r>
              <a:rPr b="0" lang="en-US" sz="1900" spc="-1" strike="noStrike">
                <a:solidFill>
                  <a:srgbClr val="d7d4cc"/>
                </a:solidFill>
                <a:latin typeface="Raleway"/>
                <a:ea typeface="Raleway"/>
              </a:rPr>
              <a:t>Bringing together diverse perspectives and expertise to create impactful, sustainable, and scalable solutions.</a:t>
            </a:r>
            <a:endParaRPr b="0" lang="en-US" sz="1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1b1b1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1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27272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2" name="Text 2"/>
          <p:cNvSpPr/>
          <p:nvPr/>
        </p:nvSpPr>
        <p:spPr>
          <a:xfrm>
            <a:off x="864000" y="1872360"/>
            <a:ext cx="12146760" cy="68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5400"/>
              </a:lnSpc>
              <a:tabLst>
                <a:tab algn="l" pos="0"/>
              </a:tabLst>
            </a:pPr>
            <a:r>
              <a:rPr b="1" lang="en-US" sz="4320" spc="-1" strike="noStrike">
                <a:solidFill>
                  <a:srgbClr val="ffe14d"/>
                </a:solidFill>
                <a:latin typeface="Comfortaa"/>
                <a:ea typeface="Comfortaa"/>
              </a:rPr>
              <a:t>Selecting a Sustainable Development Goal</a:t>
            </a:r>
            <a:endParaRPr b="0" lang="en-US" sz="432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Text 3"/>
          <p:cNvSpPr/>
          <p:nvPr/>
        </p:nvSpPr>
        <p:spPr>
          <a:xfrm>
            <a:off x="864000" y="3175200"/>
            <a:ext cx="3582720" cy="342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2701"/>
              </a:lnSpc>
              <a:tabLst>
                <a:tab algn="l" pos="0"/>
              </a:tabLst>
            </a:pPr>
            <a:r>
              <a:rPr b="1" lang="en-US" sz="2160" spc="-1" strike="noStrike">
                <a:solidFill>
                  <a:srgbClr val="ffe14d"/>
                </a:solidFill>
                <a:latin typeface="Comfortaa"/>
                <a:ea typeface="Comfortaa"/>
              </a:rPr>
              <a:t>Understanding the SDGs</a:t>
            </a:r>
            <a:endParaRPr b="0" lang="en-US" sz="216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Text 4"/>
          <p:cNvSpPr/>
          <p:nvPr/>
        </p:nvSpPr>
        <p:spPr>
          <a:xfrm>
            <a:off x="864000" y="3764880"/>
            <a:ext cx="3898440" cy="236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3110"/>
              </a:lnSpc>
              <a:tabLst>
                <a:tab algn="l" pos="0"/>
              </a:tabLst>
            </a:pPr>
            <a:r>
              <a:rPr b="0" lang="en-US" sz="1940" spc="-1" strike="noStrike">
                <a:solidFill>
                  <a:srgbClr val="d7d4cc"/>
                </a:solidFill>
                <a:latin typeface="Raleway"/>
                <a:ea typeface="Raleway"/>
              </a:rPr>
              <a:t>Review the 17 Sustainable Development Goals and their targets to identify the one that best aligns with your interests and the problem you want to address.</a:t>
            </a:r>
            <a:endParaRPr b="0" lang="en-US" sz="194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Text 5"/>
          <p:cNvSpPr/>
          <p:nvPr/>
        </p:nvSpPr>
        <p:spPr>
          <a:xfrm>
            <a:off x="5372640" y="3175200"/>
            <a:ext cx="2808360" cy="342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2701"/>
              </a:lnSpc>
              <a:tabLst>
                <a:tab algn="l" pos="0"/>
              </a:tabLst>
            </a:pPr>
            <a:r>
              <a:rPr b="1" lang="en-US" sz="2160" spc="-1" strike="noStrike">
                <a:solidFill>
                  <a:srgbClr val="ffe14d"/>
                </a:solidFill>
                <a:latin typeface="Comfortaa"/>
                <a:ea typeface="Comfortaa"/>
              </a:rPr>
              <a:t>Choosing Your SDG</a:t>
            </a:r>
            <a:endParaRPr b="0" lang="en-US" sz="216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Text 6"/>
          <p:cNvSpPr/>
          <p:nvPr/>
        </p:nvSpPr>
        <p:spPr>
          <a:xfrm>
            <a:off x="5372640" y="3764880"/>
            <a:ext cx="3898440" cy="1974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3110"/>
              </a:lnSpc>
              <a:tabLst>
                <a:tab algn="l" pos="0"/>
              </a:tabLst>
            </a:pPr>
            <a:r>
              <a:rPr b="0" lang="en-US" sz="1940" spc="-1" strike="noStrike">
                <a:solidFill>
                  <a:srgbClr val="d7d4cc"/>
                </a:solidFill>
                <a:latin typeface="Raleway"/>
                <a:ea typeface="Raleway"/>
              </a:rPr>
              <a:t>Consider the specific challenges and needs of your local or global community, and select the SDG that you believe you can make the most meaningful impact on.</a:t>
            </a:r>
            <a:endParaRPr b="0" lang="en-US" sz="194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Text 7"/>
          <p:cNvSpPr/>
          <p:nvPr/>
        </p:nvSpPr>
        <p:spPr>
          <a:xfrm>
            <a:off x="9881280" y="3175200"/>
            <a:ext cx="3012120" cy="342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2701"/>
              </a:lnSpc>
              <a:tabLst>
                <a:tab algn="l" pos="0"/>
              </a:tabLst>
            </a:pPr>
            <a:r>
              <a:rPr b="1" lang="en-US" sz="2160" spc="-1" strike="noStrike">
                <a:solidFill>
                  <a:srgbClr val="ffe14d"/>
                </a:solidFill>
                <a:latin typeface="Comfortaa"/>
                <a:ea typeface="Comfortaa"/>
              </a:rPr>
              <a:t>Defining the Problem</a:t>
            </a:r>
            <a:endParaRPr b="0" lang="en-US" sz="216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Text 8"/>
          <p:cNvSpPr/>
          <p:nvPr/>
        </p:nvSpPr>
        <p:spPr>
          <a:xfrm>
            <a:off x="9881280" y="3764880"/>
            <a:ext cx="3898440" cy="157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3110"/>
              </a:lnSpc>
              <a:tabLst>
                <a:tab algn="l" pos="0"/>
              </a:tabLst>
            </a:pPr>
            <a:r>
              <a:rPr b="0" lang="en-US" sz="1940" spc="-1" strike="noStrike">
                <a:solidFill>
                  <a:srgbClr val="d7d4cc"/>
                </a:solidFill>
                <a:latin typeface="Raleway"/>
                <a:ea typeface="Raleway"/>
              </a:rPr>
              <a:t>Clearly define the problem you want to solve within the chosen SDG, and ensure that it is specific, measurable, and impactful.</a:t>
            </a:r>
            <a:endParaRPr b="0" lang="en-US" sz="194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1b1b1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0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27272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41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30040" cy="2416320"/>
          </a:xfrm>
          <a:prstGeom prst="rect">
            <a:avLst/>
          </a:prstGeom>
          <a:ln w="0">
            <a:noFill/>
          </a:ln>
        </p:spPr>
      </p:pic>
      <p:sp>
        <p:nvSpPr>
          <p:cNvPr id="42" name="Text 2"/>
          <p:cNvSpPr/>
          <p:nvPr/>
        </p:nvSpPr>
        <p:spPr>
          <a:xfrm>
            <a:off x="1632600" y="3103920"/>
            <a:ext cx="7357320" cy="536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4229"/>
              </a:lnSpc>
              <a:tabLst>
                <a:tab algn="l" pos="0"/>
              </a:tabLst>
            </a:pPr>
            <a:r>
              <a:rPr b="1" lang="en-US" sz="3380" spc="-1" strike="noStrike">
                <a:solidFill>
                  <a:srgbClr val="ffe14d"/>
                </a:solidFill>
                <a:latin typeface="Comfortaa"/>
                <a:ea typeface="Comfortaa"/>
              </a:rPr>
              <a:t>Designing a Relational Database</a:t>
            </a:r>
            <a:endParaRPr b="0" lang="en-US" sz="33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Shape 3"/>
          <p:cNvSpPr/>
          <p:nvPr/>
        </p:nvSpPr>
        <p:spPr>
          <a:xfrm>
            <a:off x="7303680" y="3930840"/>
            <a:ext cx="22680" cy="3611160"/>
          </a:xfrm>
          <a:prstGeom prst="roundRect">
            <a:avLst>
              <a:gd name="adj" fmla="val 1268744"/>
            </a:avLst>
          </a:prstGeom>
          <a:solidFill>
            <a:srgbClr val="5f5f6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4" name="Shape 4"/>
          <p:cNvSpPr/>
          <p:nvPr/>
        </p:nvSpPr>
        <p:spPr>
          <a:xfrm>
            <a:off x="6444000" y="4354200"/>
            <a:ext cx="676440" cy="22680"/>
          </a:xfrm>
          <a:prstGeom prst="roundRect">
            <a:avLst>
              <a:gd name="adj" fmla="val 1268744"/>
            </a:avLst>
          </a:prstGeom>
          <a:solidFill>
            <a:srgbClr val="5f5f6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-28800" bIns="-288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5" name="Shape 5"/>
          <p:cNvSpPr/>
          <p:nvPr/>
        </p:nvSpPr>
        <p:spPr>
          <a:xfrm>
            <a:off x="7097760" y="4148280"/>
            <a:ext cx="434520" cy="434520"/>
          </a:xfrm>
          <a:prstGeom prst="roundRect">
            <a:avLst>
              <a:gd name="adj" fmla="val 66685"/>
            </a:avLst>
          </a:prstGeom>
          <a:solidFill>
            <a:srgbClr val="46464a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6" name="Text 6"/>
          <p:cNvSpPr/>
          <p:nvPr/>
        </p:nvSpPr>
        <p:spPr>
          <a:xfrm>
            <a:off x="7264440" y="4236840"/>
            <a:ext cx="100800" cy="25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 defTabSz="914400">
              <a:lnSpc>
                <a:spcPts val="2030"/>
              </a:lnSpc>
              <a:tabLst>
                <a:tab algn="l" pos="0"/>
              </a:tabLst>
            </a:pPr>
            <a:r>
              <a:rPr b="1" lang="en-US" sz="2029" spc="-1" strike="noStrike">
                <a:solidFill>
                  <a:srgbClr val="d7d4cc"/>
                </a:solidFill>
                <a:latin typeface="Comfortaa"/>
                <a:ea typeface="Comfortaa"/>
              </a:rPr>
              <a:t>1</a:t>
            </a:r>
            <a:endParaRPr b="0" lang="en-US" sz="2029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Text 7"/>
          <p:cNvSpPr/>
          <p:nvPr/>
        </p:nvSpPr>
        <p:spPr>
          <a:xfrm>
            <a:off x="4103640" y="4124160"/>
            <a:ext cx="214812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r" defTabSz="914400">
              <a:lnSpc>
                <a:spcPts val="2115"/>
              </a:lnSpc>
              <a:tabLst>
                <a:tab algn="l" pos="0"/>
              </a:tabLst>
            </a:pPr>
            <a:r>
              <a:rPr b="1" lang="en-US" sz="1690" spc="-1" strike="noStrike">
                <a:solidFill>
                  <a:srgbClr val="d7d4cc"/>
                </a:solidFill>
                <a:latin typeface="Comfortaa"/>
                <a:ea typeface="Comfortaa"/>
              </a:rPr>
              <a:t>Data Identification</a:t>
            </a:r>
            <a:endParaRPr b="0" lang="en-US" sz="169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Text 8"/>
          <p:cNvSpPr/>
          <p:nvPr/>
        </p:nvSpPr>
        <p:spPr>
          <a:xfrm>
            <a:off x="1632600" y="4508640"/>
            <a:ext cx="4618800" cy="92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 defTabSz="914400">
              <a:lnSpc>
                <a:spcPts val="2435"/>
              </a:lnSpc>
              <a:tabLst>
                <a:tab algn="l" pos="0"/>
              </a:tabLst>
            </a:pPr>
            <a:r>
              <a:rPr b="0" lang="en-US" sz="1520" spc="-1" strike="noStrike">
                <a:solidFill>
                  <a:srgbClr val="d7d4cc"/>
                </a:solidFill>
                <a:latin typeface="Raleway"/>
                <a:ea typeface="Raleway"/>
              </a:rPr>
              <a:t>Identify the relevant data sources and types of information needed to address the problem within your chosen SDG.</a:t>
            </a:r>
            <a:endParaRPr b="0" lang="en-US" sz="152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Shape 9"/>
          <p:cNvSpPr/>
          <p:nvPr/>
        </p:nvSpPr>
        <p:spPr>
          <a:xfrm>
            <a:off x="7509960" y="5320800"/>
            <a:ext cx="676440" cy="22680"/>
          </a:xfrm>
          <a:prstGeom prst="roundRect">
            <a:avLst>
              <a:gd name="adj" fmla="val 1268744"/>
            </a:avLst>
          </a:prstGeom>
          <a:solidFill>
            <a:srgbClr val="5f5f6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-28800" bIns="-288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0" name="Shape 10"/>
          <p:cNvSpPr/>
          <p:nvPr/>
        </p:nvSpPr>
        <p:spPr>
          <a:xfrm>
            <a:off x="7097760" y="5114880"/>
            <a:ext cx="434520" cy="434520"/>
          </a:xfrm>
          <a:prstGeom prst="roundRect">
            <a:avLst>
              <a:gd name="adj" fmla="val 66685"/>
            </a:avLst>
          </a:prstGeom>
          <a:solidFill>
            <a:srgbClr val="46464a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1" name="Text 11"/>
          <p:cNvSpPr/>
          <p:nvPr/>
        </p:nvSpPr>
        <p:spPr>
          <a:xfrm>
            <a:off x="7239240" y="5203440"/>
            <a:ext cx="151200" cy="25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 defTabSz="914400">
              <a:lnSpc>
                <a:spcPts val="2030"/>
              </a:lnSpc>
              <a:tabLst>
                <a:tab algn="l" pos="0"/>
              </a:tabLst>
            </a:pPr>
            <a:r>
              <a:rPr b="1" lang="en-US" sz="2029" spc="-1" strike="noStrike">
                <a:solidFill>
                  <a:srgbClr val="d7d4cc"/>
                </a:solidFill>
                <a:latin typeface="Comfortaa"/>
                <a:ea typeface="Comfortaa"/>
              </a:rPr>
              <a:t>2</a:t>
            </a:r>
            <a:endParaRPr b="0" lang="en-US" sz="2029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Text 12"/>
          <p:cNvSpPr/>
          <p:nvPr/>
        </p:nvSpPr>
        <p:spPr>
          <a:xfrm>
            <a:off x="8378640" y="5090760"/>
            <a:ext cx="214812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2115"/>
              </a:lnSpc>
              <a:tabLst>
                <a:tab algn="l" pos="0"/>
              </a:tabLst>
            </a:pPr>
            <a:r>
              <a:rPr b="1" lang="en-US" sz="1690" spc="-1" strike="noStrike">
                <a:solidFill>
                  <a:srgbClr val="d7d4cc"/>
                </a:solidFill>
                <a:latin typeface="Comfortaa"/>
                <a:ea typeface="Comfortaa"/>
              </a:rPr>
              <a:t>Data Modeling</a:t>
            </a:r>
            <a:endParaRPr b="0" lang="en-US" sz="169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Text 13"/>
          <p:cNvSpPr/>
          <p:nvPr/>
        </p:nvSpPr>
        <p:spPr>
          <a:xfrm>
            <a:off x="8378640" y="5475240"/>
            <a:ext cx="4618800" cy="92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2435"/>
              </a:lnSpc>
              <a:tabLst>
                <a:tab algn="l" pos="0"/>
              </a:tabLst>
            </a:pPr>
            <a:r>
              <a:rPr b="0" lang="en-US" sz="1520" spc="-1" strike="noStrike">
                <a:solidFill>
                  <a:srgbClr val="d7d4cc"/>
                </a:solidFill>
                <a:latin typeface="Raleway"/>
                <a:ea typeface="Raleway"/>
              </a:rPr>
              <a:t>Design a relational database structure that efficiently stores and organizes the data, including tables, relationships, and attributes.</a:t>
            </a:r>
            <a:endParaRPr b="0" lang="en-US" sz="152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Shape 14"/>
          <p:cNvSpPr/>
          <p:nvPr/>
        </p:nvSpPr>
        <p:spPr>
          <a:xfrm>
            <a:off x="6444000" y="6266880"/>
            <a:ext cx="676440" cy="22680"/>
          </a:xfrm>
          <a:prstGeom prst="roundRect">
            <a:avLst>
              <a:gd name="adj" fmla="val 1268744"/>
            </a:avLst>
          </a:prstGeom>
          <a:solidFill>
            <a:srgbClr val="5f5f6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-28800" bIns="-288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5" name="Shape 15"/>
          <p:cNvSpPr/>
          <p:nvPr/>
        </p:nvSpPr>
        <p:spPr>
          <a:xfrm>
            <a:off x="7097760" y="6060960"/>
            <a:ext cx="434520" cy="434520"/>
          </a:xfrm>
          <a:prstGeom prst="roundRect">
            <a:avLst>
              <a:gd name="adj" fmla="val 66685"/>
            </a:avLst>
          </a:prstGeom>
          <a:solidFill>
            <a:srgbClr val="46464a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6" name="Text 16"/>
          <p:cNvSpPr/>
          <p:nvPr/>
        </p:nvSpPr>
        <p:spPr>
          <a:xfrm>
            <a:off x="7238160" y="6149520"/>
            <a:ext cx="154080" cy="25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 defTabSz="914400">
              <a:lnSpc>
                <a:spcPts val="2030"/>
              </a:lnSpc>
              <a:tabLst>
                <a:tab algn="l" pos="0"/>
              </a:tabLst>
            </a:pPr>
            <a:r>
              <a:rPr b="1" lang="en-US" sz="2029" spc="-1" strike="noStrike">
                <a:solidFill>
                  <a:srgbClr val="d7d4cc"/>
                </a:solidFill>
                <a:latin typeface="Comfortaa"/>
                <a:ea typeface="Comfortaa"/>
              </a:rPr>
              <a:t>3</a:t>
            </a:r>
            <a:endParaRPr b="0" lang="en-US" sz="2029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Text 17"/>
          <p:cNvSpPr/>
          <p:nvPr/>
        </p:nvSpPr>
        <p:spPr>
          <a:xfrm>
            <a:off x="3334680" y="6036840"/>
            <a:ext cx="291708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r" defTabSz="914400">
              <a:lnSpc>
                <a:spcPts val="2115"/>
              </a:lnSpc>
              <a:tabLst>
                <a:tab algn="l" pos="0"/>
              </a:tabLst>
            </a:pPr>
            <a:r>
              <a:rPr b="1" lang="en-US" sz="1690" spc="-1" strike="noStrike">
                <a:solidFill>
                  <a:srgbClr val="d7d4cc"/>
                </a:solidFill>
                <a:latin typeface="Comfortaa"/>
                <a:ea typeface="Comfortaa"/>
              </a:rPr>
              <a:t>Database Implementation</a:t>
            </a:r>
            <a:endParaRPr b="0" lang="en-US" sz="169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Text 18"/>
          <p:cNvSpPr/>
          <p:nvPr/>
        </p:nvSpPr>
        <p:spPr>
          <a:xfrm>
            <a:off x="1632600" y="6421320"/>
            <a:ext cx="4618800" cy="92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 defTabSz="914400">
              <a:lnSpc>
                <a:spcPts val="2435"/>
              </a:lnSpc>
              <a:tabLst>
                <a:tab algn="l" pos="0"/>
              </a:tabLst>
            </a:pPr>
            <a:r>
              <a:rPr b="0" lang="en-US" sz="1520" spc="-1" strike="noStrike">
                <a:solidFill>
                  <a:srgbClr val="d7d4cc"/>
                </a:solidFill>
                <a:latin typeface="Raleway"/>
                <a:ea typeface="Raleway"/>
              </a:rPr>
              <a:t>Implement the database using a suitable database management system, ensuring data integrity, security, and scalability.</a:t>
            </a:r>
            <a:endParaRPr b="0" lang="en-US" sz="152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1b1b1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0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27272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1" name="Text 2"/>
          <p:cNvSpPr/>
          <p:nvPr/>
        </p:nvSpPr>
        <p:spPr>
          <a:xfrm>
            <a:off x="864000" y="2267280"/>
            <a:ext cx="7253640" cy="68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5400"/>
              </a:lnSpc>
              <a:tabLst>
                <a:tab algn="l" pos="0"/>
              </a:tabLst>
            </a:pPr>
            <a:r>
              <a:rPr b="1" lang="en-US" sz="4320" spc="-1" strike="noStrike">
                <a:solidFill>
                  <a:srgbClr val="ffe14d"/>
                </a:solidFill>
                <a:latin typeface="Comfortaa"/>
                <a:ea typeface="Comfortaa"/>
              </a:rPr>
              <a:t>Performing Data Analysis</a:t>
            </a:r>
            <a:endParaRPr b="0" lang="en-US" sz="432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Text 3"/>
          <p:cNvSpPr/>
          <p:nvPr/>
        </p:nvSpPr>
        <p:spPr>
          <a:xfrm>
            <a:off x="864000" y="3570120"/>
            <a:ext cx="2742840" cy="342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2701"/>
              </a:lnSpc>
              <a:tabLst>
                <a:tab algn="l" pos="0"/>
              </a:tabLst>
            </a:pPr>
            <a:r>
              <a:rPr b="1" lang="en-US" sz="2160" spc="-1" strike="noStrike">
                <a:solidFill>
                  <a:srgbClr val="ffe14d"/>
                </a:solidFill>
                <a:latin typeface="Comfortaa"/>
                <a:ea typeface="Comfortaa"/>
              </a:rPr>
              <a:t>Data Extraction</a:t>
            </a:r>
            <a:endParaRPr b="0" lang="en-US" sz="216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Text 4"/>
          <p:cNvSpPr/>
          <p:nvPr/>
        </p:nvSpPr>
        <p:spPr>
          <a:xfrm>
            <a:off x="864000" y="4159800"/>
            <a:ext cx="3898440" cy="157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3110"/>
              </a:lnSpc>
              <a:tabLst>
                <a:tab algn="l" pos="0"/>
              </a:tabLst>
            </a:pPr>
            <a:r>
              <a:rPr b="0" lang="en-US" sz="1940" spc="-1" strike="noStrike">
                <a:solidFill>
                  <a:srgbClr val="d7d4cc"/>
                </a:solidFill>
                <a:latin typeface="Raleway"/>
                <a:ea typeface="Raleway"/>
              </a:rPr>
              <a:t>Develop SQL queries to extract relevant data from the database, ensuring the data is accurate, complete, and up-to-date.</a:t>
            </a:r>
            <a:endParaRPr b="0" lang="en-US" sz="194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Text 5"/>
          <p:cNvSpPr/>
          <p:nvPr/>
        </p:nvSpPr>
        <p:spPr>
          <a:xfrm>
            <a:off x="5372640" y="3570120"/>
            <a:ext cx="2982960" cy="342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2701"/>
              </a:lnSpc>
              <a:tabLst>
                <a:tab algn="l" pos="0"/>
              </a:tabLst>
            </a:pPr>
            <a:r>
              <a:rPr b="1" lang="en-US" sz="2160" spc="-1" strike="noStrike">
                <a:solidFill>
                  <a:srgbClr val="ffe14d"/>
                </a:solidFill>
                <a:latin typeface="Comfortaa"/>
                <a:ea typeface="Comfortaa"/>
              </a:rPr>
              <a:t>Data Transformation</a:t>
            </a:r>
            <a:endParaRPr b="0" lang="en-US" sz="216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Text 6"/>
          <p:cNvSpPr/>
          <p:nvPr/>
        </p:nvSpPr>
        <p:spPr>
          <a:xfrm>
            <a:off x="5372640" y="4159800"/>
            <a:ext cx="3898440" cy="1184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3110"/>
              </a:lnSpc>
              <a:tabLst>
                <a:tab algn="l" pos="0"/>
              </a:tabLst>
            </a:pPr>
            <a:r>
              <a:rPr b="0" lang="en-US" sz="1940" spc="-1" strike="noStrike">
                <a:solidFill>
                  <a:srgbClr val="d7d4cc"/>
                </a:solidFill>
                <a:latin typeface="Raleway"/>
                <a:ea typeface="Raleway"/>
              </a:rPr>
              <a:t>Clean, transform, and prepare the data for analysis, addressing any inconsistencies or missing values.</a:t>
            </a:r>
            <a:endParaRPr b="0" lang="en-US" sz="194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Text 7"/>
          <p:cNvSpPr/>
          <p:nvPr/>
        </p:nvSpPr>
        <p:spPr>
          <a:xfrm>
            <a:off x="9881280" y="3570120"/>
            <a:ext cx="2742840" cy="342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2701"/>
              </a:lnSpc>
              <a:tabLst>
                <a:tab algn="l" pos="0"/>
              </a:tabLst>
            </a:pPr>
            <a:r>
              <a:rPr b="1" lang="en-US" sz="2160" spc="-1" strike="noStrike">
                <a:solidFill>
                  <a:srgbClr val="ffe14d"/>
                </a:solidFill>
                <a:latin typeface="Comfortaa"/>
                <a:ea typeface="Comfortaa"/>
              </a:rPr>
              <a:t>Data Analysis</a:t>
            </a:r>
            <a:endParaRPr b="0" lang="en-US" sz="216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Text 8"/>
          <p:cNvSpPr/>
          <p:nvPr/>
        </p:nvSpPr>
        <p:spPr>
          <a:xfrm>
            <a:off x="9881280" y="4159800"/>
            <a:ext cx="3898440" cy="157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3110"/>
              </a:lnSpc>
              <a:tabLst>
                <a:tab algn="l" pos="0"/>
              </a:tabLst>
            </a:pPr>
            <a:r>
              <a:rPr b="0" lang="en-US" sz="1940" spc="-1" strike="noStrike">
                <a:solidFill>
                  <a:srgbClr val="d7d4cc"/>
                </a:solidFill>
                <a:latin typeface="Raleway"/>
                <a:ea typeface="Raleway"/>
              </a:rPr>
              <a:t>Analyze the data using statistical techniques, data visualization, and other analytical tools to uncover insights and trends.</a:t>
            </a:r>
            <a:endParaRPr b="0" lang="en-US" sz="194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1b1b1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9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27272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70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30040" cy="2875320"/>
          </a:xfrm>
          <a:prstGeom prst="rect">
            <a:avLst/>
          </a:prstGeom>
          <a:ln w="0">
            <a:noFill/>
          </a:ln>
        </p:spPr>
      </p:pic>
      <p:sp>
        <p:nvSpPr>
          <p:cNvPr id="71" name="Text 2"/>
          <p:cNvSpPr/>
          <p:nvPr/>
        </p:nvSpPr>
        <p:spPr>
          <a:xfrm>
            <a:off x="804960" y="3693240"/>
            <a:ext cx="11577960" cy="63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5031"/>
              </a:lnSpc>
              <a:tabLst>
                <a:tab algn="l" pos="0"/>
              </a:tabLst>
            </a:pPr>
            <a:r>
              <a:rPr b="1" lang="en-US" sz="4030" spc="-1" strike="noStrike">
                <a:solidFill>
                  <a:srgbClr val="ffe14d"/>
                </a:solidFill>
                <a:latin typeface="Comfortaa"/>
                <a:ea typeface="Comfortaa"/>
              </a:rPr>
              <a:t>Using Microsoft Excel as the User Interface</a:t>
            </a:r>
            <a:endParaRPr b="0" lang="en-US" sz="403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72" name="Image 1" descr="preencoded.png"/>
          <p:cNvPicPr/>
          <p:nvPr/>
        </p:nvPicPr>
        <p:blipFill>
          <a:blip r:embed="rId2"/>
          <a:stretch/>
        </p:blipFill>
        <p:spPr>
          <a:xfrm>
            <a:off x="804960" y="4677480"/>
            <a:ext cx="574560" cy="574560"/>
          </a:xfrm>
          <a:prstGeom prst="rect">
            <a:avLst/>
          </a:prstGeom>
          <a:ln w="0">
            <a:noFill/>
          </a:ln>
        </p:spPr>
      </p:pic>
      <p:sp>
        <p:nvSpPr>
          <p:cNvPr id="73" name="Text 3"/>
          <p:cNvSpPr/>
          <p:nvPr/>
        </p:nvSpPr>
        <p:spPr>
          <a:xfrm>
            <a:off x="804960" y="5482440"/>
            <a:ext cx="2914200" cy="31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2517"/>
              </a:lnSpc>
              <a:tabLst>
                <a:tab algn="l" pos="0"/>
              </a:tabLst>
            </a:pPr>
            <a:r>
              <a:rPr b="1" lang="en-US" sz="2020" spc="-1" strike="noStrike">
                <a:solidFill>
                  <a:srgbClr val="d7d4cc"/>
                </a:solidFill>
                <a:latin typeface="Comfortaa"/>
                <a:ea typeface="Comfortaa"/>
              </a:rPr>
              <a:t>Database Connection</a:t>
            </a:r>
            <a:endParaRPr b="0" lang="en-US" sz="202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Text 4"/>
          <p:cNvSpPr/>
          <p:nvPr/>
        </p:nvSpPr>
        <p:spPr>
          <a:xfrm>
            <a:off x="804960" y="5940000"/>
            <a:ext cx="4109760" cy="147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2897"/>
              </a:lnSpc>
              <a:tabLst>
                <a:tab algn="l" pos="0"/>
              </a:tabLst>
            </a:pPr>
            <a:r>
              <a:rPr b="0" lang="en-US" sz="1810" spc="-1" strike="noStrike">
                <a:solidFill>
                  <a:srgbClr val="d7d4cc"/>
                </a:solidFill>
                <a:latin typeface="Raleway"/>
                <a:ea typeface="Raleway"/>
              </a:rPr>
              <a:t>Establish a secure connection between Microsoft Excel and the relational database to enable data retrieval and manipulation.</a:t>
            </a:r>
            <a:endParaRPr b="0" lang="en-US" sz="181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75" name="Image 2" descr="preencoded.png"/>
          <p:cNvPicPr/>
          <p:nvPr/>
        </p:nvPicPr>
        <p:blipFill>
          <a:blip r:embed="rId3"/>
          <a:stretch/>
        </p:blipFill>
        <p:spPr>
          <a:xfrm>
            <a:off x="5260320" y="4677480"/>
            <a:ext cx="574560" cy="574560"/>
          </a:xfrm>
          <a:prstGeom prst="rect">
            <a:avLst/>
          </a:prstGeom>
          <a:ln w="0">
            <a:noFill/>
          </a:ln>
        </p:spPr>
      </p:pic>
      <p:sp>
        <p:nvSpPr>
          <p:cNvPr id="76" name="Text 5"/>
          <p:cNvSpPr/>
          <p:nvPr/>
        </p:nvSpPr>
        <p:spPr>
          <a:xfrm>
            <a:off x="5260320" y="5482440"/>
            <a:ext cx="2555640" cy="31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2517"/>
              </a:lnSpc>
              <a:tabLst>
                <a:tab algn="l" pos="0"/>
              </a:tabLst>
            </a:pPr>
            <a:r>
              <a:rPr b="1" lang="en-US" sz="2020" spc="-1" strike="noStrike">
                <a:solidFill>
                  <a:srgbClr val="d7d4cc"/>
                </a:solidFill>
                <a:latin typeface="Comfortaa"/>
                <a:ea typeface="Comfortaa"/>
              </a:rPr>
              <a:t>Data Analysis</a:t>
            </a:r>
            <a:endParaRPr b="0" lang="en-US" sz="202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Text 6"/>
          <p:cNvSpPr/>
          <p:nvPr/>
        </p:nvSpPr>
        <p:spPr>
          <a:xfrm>
            <a:off x="5260320" y="5940000"/>
            <a:ext cx="4109760" cy="147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2897"/>
              </a:lnSpc>
              <a:tabLst>
                <a:tab algn="l" pos="0"/>
              </a:tabLst>
            </a:pPr>
            <a:r>
              <a:rPr b="0" lang="en-US" sz="1810" spc="-1" strike="noStrike">
                <a:solidFill>
                  <a:srgbClr val="d7d4cc"/>
                </a:solidFill>
                <a:latin typeface="Raleway"/>
                <a:ea typeface="Raleway"/>
              </a:rPr>
              <a:t>Leverage Excel's powerful data analysis features, such as pivot tables, formulas, and visualizations, to gain insights from the data.</a:t>
            </a:r>
            <a:endParaRPr b="0" lang="en-US" sz="181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78" name="Image 3" descr="preencoded.png"/>
          <p:cNvPicPr/>
          <p:nvPr/>
        </p:nvPicPr>
        <p:blipFill>
          <a:blip r:embed="rId4"/>
          <a:stretch/>
        </p:blipFill>
        <p:spPr>
          <a:xfrm>
            <a:off x="9715320" y="4677480"/>
            <a:ext cx="574560" cy="574560"/>
          </a:xfrm>
          <a:prstGeom prst="rect">
            <a:avLst/>
          </a:prstGeom>
          <a:ln w="0">
            <a:noFill/>
          </a:ln>
        </p:spPr>
      </p:pic>
      <p:sp>
        <p:nvSpPr>
          <p:cNvPr id="79" name="Text 7"/>
          <p:cNvSpPr/>
          <p:nvPr/>
        </p:nvSpPr>
        <p:spPr>
          <a:xfrm>
            <a:off x="9715320" y="5482440"/>
            <a:ext cx="2555640" cy="31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2517"/>
              </a:lnSpc>
              <a:tabLst>
                <a:tab algn="l" pos="0"/>
              </a:tabLst>
            </a:pPr>
            <a:r>
              <a:rPr b="1" lang="en-US" sz="2020" spc="-1" strike="noStrike">
                <a:solidFill>
                  <a:srgbClr val="d7d4cc"/>
                </a:solidFill>
                <a:latin typeface="Comfortaa"/>
                <a:ea typeface="Comfortaa"/>
              </a:rPr>
              <a:t>Collaboration</a:t>
            </a:r>
            <a:endParaRPr b="0" lang="en-US" sz="202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Text 8"/>
          <p:cNvSpPr/>
          <p:nvPr/>
        </p:nvSpPr>
        <p:spPr>
          <a:xfrm>
            <a:off x="9715320" y="5940000"/>
            <a:ext cx="4109760" cy="147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2897"/>
              </a:lnSpc>
              <a:tabLst>
                <a:tab algn="l" pos="0"/>
              </a:tabLst>
            </a:pPr>
            <a:r>
              <a:rPr b="0" lang="en-US" sz="1810" spc="-1" strike="noStrike">
                <a:solidFill>
                  <a:srgbClr val="d7d4cc"/>
                </a:solidFill>
                <a:latin typeface="Raleway"/>
                <a:ea typeface="Raleway"/>
              </a:rPr>
              <a:t>Share the Excel-based user interface with stakeholders, allowing them to interact with the data and contribute to the decision-making process.</a:t>
            </a:r>
            <a:endParaRPr b="0" lang="en-US" sz="181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1b1b1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2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27272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83" name="Image 0" descr="preencoded.png"/>
          <p:cNvPicPr/>
          <p:nvPr/>
        </p:nvPicPr>
        <p:blipFill>
          <a:blip r:embed="rId1"/>
          <a:stretch/>
        </p:blipFill>
        <p:spPr>
          <a:xfrm>
            <a:off x="9144000" y="0"/>
            <a:ext cx="5486040" cy="8229240"/>
          </a:xfrm>
          <a:prstGeom prst="rect">
            <a:avLst/>
          </a:prstGeom>
          <a:ln w="0">
            <a:noFill/>
          </a:ln>
        </p:spPr>
      </p:pic>
      <p:sp>
        <p:nvSpPr>
          <p:cNvPr id="84" name="Text 2"/>
          <p:cNvSpPr/>
          <p:nvPr/>
        </p:nvSpPr>
        <p:spPr>
          <a:xfrm>
            <a:off x="604800" y="1623240"/>
            <a:ext cx="7934040" cy="959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3781"/>
              </a:lnSpc>
              <a:tabLst>
                <a:tab algn="l" pos="0"/>
              </a:tabLst>
            </a:pPr>
            <a:r>
              <a:rPr b="1" lang="en-US" sz="3020" spc="-1" strike="noStrike">
                <a:solidFill>
                  <a:srgbClr val="ffe14d"/>
                </a:solidFill>
                <a:latin typeface="Comfortaa"/>
                <a:ea typeface="Comfortaa"/>
              </a:rPr>
              <a:t>Addressing a Specific Problem within the Chosen SDG</a:t>
            </a:r>
            <a:endParaRPr b="0" lang="en-US" sz="302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Shape 3"/>
          <p:cNvSpPr/>
          <p:nvPr/>
        </p:nvSpPr>
        <p:spPr>
          <a:xfrm>
            <a:off x="604800" y="2842560"/>
            <a:ext cx="3880440" cy="1794960"/>
          </a:xfrm>
          <a:prstGeom prst="roundRect">
            <a:avLst>
              <a:gd name="adj" fmla="val 14438"/>
            </a:avLst>
          </a:prstGeom>
          <a:solidFill>
            <a:srgbClr val="46464a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6" name="Text 4"/>
          <p:cNvSpPr/>
          <p:nvPr/>
        </p:nvSpPr>
        <p:spPr>
          <a:xfrm>
            <a:off x="777600" y="3015360"/>
            <a:ext cx="1919880" cy="239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1891"/>
              </a:lnSpc>
              <a:tabLst>
                <a:tab algn="l" pos="0"/>
              </a:tabLst>
            </a:pPr>
            <a:r>
              <a:rPr b="1" lang="en-US" sz="1510" spc="-1" strike="noStrike">
                <a:solidFill>
                  <a:srgbClr val="d7d4cc"/>
                </a:solidFill>
                <a:latin typeface="Comfortaa"/>
                <a:ea typeface="Comfortaa"/>
              </a:rPr>
              <a:t>Problem Definition</a:t>
            </a:r>
            <a:endParaRPr b="0" lang="en-US" sz="151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Text 5"/>
          <p:cNvSpPr/>
          <p:nvPr/>
        </p:nvSpPr>
        <p:spPr>
          <a:xfrm>
            <a:off x="777600" y="3359160"/>
            <a:ext cx="3534840" cy="829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2177"/>
              </a:lnSpc>
              <a:tabLst>
                <a:tab algn="l" pos="0"/>
              </a:tabLst>
            </a:pPr>
            <a:r>
              <a:rPr b="0" lang="en-US" sz="1360" spc="-1" strike="noStrike">
                <a:solidFill>
                  <a:srgbClr val="d7d4cc"/>
                </a:solidFill>
                <a:latin typeface="Raleway"/>
                <a:ea typeface="Raleway"/>
              </a:rPr>
              <a:t>Clearly define the specific problem within the chosen SDG that you aim to address through your data-driven solution.</a:t>
            </a:r>
            <a:endParaRPr b="0" lang="en-US" sz="136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Shape 6"/>
          <p:cNvSpPr/>
          <p:nvPr/>
        </p:nvSpPr>
        <p:spPr>
          <a:xfrm>
            <a:off x="4658400" y="2842560"/>
            <a:ext cx="3880440" cy="1794960"/>
          </a:xfrm>
          <a:prstGeom prst="roundRect">
            <a:avLst>
              <a:gd name="adj" fmla="val 14438"/>
            </a:avLst>
          </a:prstGeom>
          <a:solidFill>
            <a:srgbClr val="46464a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9" name="Text 7"/>
          <p:cNvSpPr/>
          <p:nvPr/>
        </p:nvSpPr>
        <p:spPr>
          <a:xfrm>
            <a:off x="4831200" y="3015360"/>
            <a:ext cx="2266200" cy="239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1891"/>
              </a:lnSpc>
              <a:tabLst>
                <a:tab algn="l" pos="0"/>
              </a:tabLst>
            </a:pPr>
            <a:r>
              <a:rPr b="1" lang="en-US" sz="1510" spc="-1" strike="noStrike">
                <a:solidFill>
                  <a:srgbClr val="d7d4cc"/>
                </a:solidFill>
                <a:latin typeface="Comfortaa"/>
                <a:ea typeface="Comfortaa"/>
              </a:rPr>
              <a:t>Data-Driven Approach</a:t>
            </a:r>
            <a:endParaRPr b="0" lang="en-US" sz="151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Text 8"/>
          <p:cNvSpPr/>
          <p:nvPr/>
        </p:nvSpPr>
        <p:spPr>
          <a:xfrm>
            <a:off x="4831200" y="3359160"/>
            <a:ext cx="3534840" cy="1105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2177"/>
              </a:lnSpc>
              <a:tabLst>
                <a:tab algn="l" pos="0"/>
              </a:tabLst>
            </a:pPr>
            <a:r>
              <a:rPr b="0" lang="en-US" sz="1360" spc="-1" strike="noStrike">
                <a:solidFill>
                  <a:srgbClr val="d7d4cc"/>
                </a:solidFill>
                <a:latin typeface="Raleway"/>
                <a:ea typeface="Raleway"/>
              </a:rPr>
              <a:t>Leverage the data, database, and analysis techniques to develop a comprehensive understanding of the problem and identify potential solutions.</a:t>
            </a:r>
            <a:endParaRPr b="0" lang="en-US" sz="136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Shape 9"/>
          <p:cNvSpPr/>
          <p:nvPr/>
        </p:nvSpPr>
        <p:spPr>
          <a:xfrm>
            <a:off x="604800" y="4810680"/>
            <a:ext cx="3880440" cy="1794960"/>
          </a:xfrm>
          <a:prstGeom prst="roundRect">
            <a:avLst>
              <a:gd name="adj" fmla="val 14438"/>
            </a:avLst>
          </a:prstGeom>
          <a:solidFill>
            <a:srgbClr val="46464a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2" name="Text 10"/>
          <p:cNvSpPr/>
          <p:nvPr/>
        </p:nvSpPr>
        <p:spPr>
          <a:xfrm>
            <a:off x="777600" y="4983480"/>
            <a:ext cx="2035800" cy="239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1891"/>
              </a:lnSpc>
              <a:tabLst>
                <a:tab algn="l" pos="0"/>
              </a:tabLst>
            </a:pPr>
            <a:r>
              <a:rPr b="1" lang="en-US" sz="1510" spc="-1" strike="noStrike">
                <a:solidFill>
                  <a:srgbClr val="d7d4cc"/>
                </a:solidFill>
                <a:latin typeface="Comfortaa"/>
                <a:ea typeface="Comfortaa"/>
              </a:rPr>
              <a:t>Innovative Solutions</a:t>
            </a:r>
            <a:endParaRPr b="0" lang="en-US" sz="151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Text 11"/>
          <p:cNvSpPr/>
          <p:nvPr/>
        </p:nvSpPr>
        <p:spPr>
          <a:xfrm>
            <a:off x="777600" y="5327280"/>
            <a:ext cx="3534840" cy="1105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2177"/>
              </a:lnSpc>
              <a:tabLst>
                <a:tab algn="l" pos="0"/>
              </a:tabLst>
            </a:pPr>
            <a:r>
              <a:rPr b="0" lang="en-US" sz="1360" spc="-1" strike="noStrike">
                <a:solidFill>
                  <a:srgbClr val="d7d4cc"/>
                </a:solidFill>
                <a:latin typeface="Raleway"/>
                <a:ea typeface="Raleway"/>
              </a:rPr>
              <a:t>Propose innovative, data-driven solutions that can effectively address the problem and contribute to the achievement of the selected SDG.</a:t>
            </a:r>
            <a:endParaRPr b="0" lang="en-US" sz="136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Shape 12"/>
          <p:cNvSpPr/>
          <p:nvPr/>
        </p:nvSpPr>
        <p:spPr>
          <a:xfrm>
            <a:off x="4658400" y="4810680"/>
            <a:ext cx="3880440" cy="1794960"/>
          </a:xfrm>
          <a:prstGeom prst="roundRect">
            <a:avLst>
              <a:gd name="adj" fmla="val 14438"/>
            </a:avLst>
          </a:prstGeom>
          <a:solidFill>
            <a:srgbClr val="46464a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5" name="Text 13"/>
          <p:cNvSpPr/>
          <p:nvPr/>
        </p:nvSpPr>
        <p:spPr>
          <a:xfrm>
            <a:off x="4831200" y="4983480"/>
            <a:ext cx="2250000" cy="239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1891"/>
              </a:lnSpc>
              <a:tabLst>
                <a:tab algn="l" pos="0"/>
              </a:tabLst>
            </a:pPr>
            <a:r>
              <a:rPr b="1" lang="en-US" sz="1510" spc="-1" strike="noStrike">
                <a:solidFill>
                  <a:srgbClr val="d7d4cc"/>
                </a:solidFill>
                <a:latin typeface="Comfortaa"/>
                <a:ea typeface="Comfortaa"/>
              </a:rPr>
              <a:t>Scalability and Impact</a:t>
            </a:r>
            <a:endParaRPr b="0" lang="en-US" sz="151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Text 14"/>
          <p:cNvSpPr/>
          <p:nvPr/>
        </p:nvSpPr>
        <p:spPr>
          <a:xfrm>
            <a:off x="4831200" y="5327280"/>
            <a:ext cx="3534840" cy="1105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2177"/>
              </a:lnSpc>
              <a:tabLst>
                <a:tab algn="l" pos="0"/>
              </a:tabLst>
            </a:pPr>
            <a:r>
              <a:rPr b="0" lang="en-US" sz="1360" spc="-1" strike="noStrike">
                <a:solidFill>
                  <a:srgbClr val="d7d4cc"/>
                </a:solidFill>
                <a:latin typeface="Raleway"/>
                <a:ea typeface="Raleway"/>
              </a:rPr>
              <a:t>Ensure that the proposed solutions are scalable, sustainable, and have the potential to create a significant and lasting impact.</a:t>
            </a:r>
            <a:endParaRPr b="0" lang="en-US" sz="136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1b1b1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8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27272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99" name="Image 0" descr="preencoded.png"/>
          <p:cNvPicPr/>
          <p:nvPr/>
        </p:nvPicPr>
        <p:blipFill>
          <a:blip r:embed="rId1"/>
          <a:stretch/>
        </p:blipFill>
        <p:spPr>
          <a:xfrm>
            <a:off x="9144000" y="0"/>
            <a:ext cx="5486040" cy="8229240"/>
          </a:xfrm>
          <a:prstGeom prst="rect">
            <a:avLst/>
          </a:prstGeom>
          <a:ln w="0">
            <a:noFill/>
          </a:ln>
        </p:spPr>
      </p:pic>
      <p:sp>
        <p:nvSpPr>
          <p:cNvPr id="100" name="Text 2"/>
          <p:cNvSpPr/>
          <p:nvPr/>
        </p:nvSpPr>
        <p:spPr>
          <a:xfrm>
            <a:off x="795600" y="989280"/>
            <a:ext cx="5051160" cy="631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4972"/>
              </a:lnSpc>
              <a:tabLst>
                <a:tab algn="l" pos="0"/>
              </a:tabLst>
            </a:pPr>
            <a:r>
              <a:rPr b="1" lang="en-US" sz="3970" spc="-1" strike="noStrike">
                <a:solidFill>
                  <a:srgbClr val="ffe14d"/>
                </a:solidFill>
                <a:latin typeface="Comfortaa"/>
                <a:ea typeface="Comfortaa"/>
              </a:rPr>
              <a:t>Objectives</a:t>
            </a:r>
            <a:endParaRPr b="0" lang="en-US" sz="39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Shape 3"/>
          <p:cNvSpPr/>
          <p:nvPr/>
        </p:nvSpPr>
        <p:spPr>
          <a:xfrm>
            <a:off x="795600" y="2217240"/>
            <a:ext cx="510840" cy="510840"/>
          </a:xfrm>
          <a:prstGeom prst="roundRect">
            <a:avLst>
              <a:gd name="adj" fmla="val 66677"/>
            </a:avLst>
          </a:prstGeom>
          <a:solidFill>
            <a:srgbClr val="46464a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2" name="Text 4"/>
          <p:cNvSpPr/>
          <p:nvPr/>
        </p:nvSpPr>
        <p:spPr>
          <a:xfrm>
            <a:off x="991800" y="2321280"/>
            <a:ext cx="118800" cy="302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 defTabSz="914400">
              <a:lnSpc>
                <a:spcPts val="2387"/>
              </a:lnSpc>
              <a:tabLst>
                <a:tab algn="l" pos="0"/>
              </a:tabLst>
            </a:pPr>
            <a:r>
              <a:rPr b="1" lang="en-US" sz="2380" spc="-1" strike="noStrike">
                <a:solidFill>
                  <a:srgbClr val="d7d4cc"/>
                </a:solidFill>
                <a:latin typeface="Comfortaa"/>
                <a:ea typeface="Comfortaa"/>
              </a:rPr>
              <a:t>1</a:t>
            </a:r>
            <a:endParaRPr b="0" lang="en-US" sz="23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Text 5"/>
          <p:cNvSpPr/>
          <p:nvPr/>
        </p:nvSpPr>
        <p:spPr>
          <a:xfrm>
            <a:off x="1534320" y="2217240"/>
            <a:ext cx="2525400" cy="31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2486"/>
              </a:lnSpc>
              <a:tabLst>
                <a:tab algn="l" pos="0"/>
              </a:tabLst>
            </a:pPr>
            <a:r>
              <a:rPr b="1" lang="en-US" sz="1990" spc="-1" strike="noStrike">
                <a:solidFill>
                  <a:srgbClr val="d7d4cc"/>
                </a:solidFill>
                <a:latin typeface="Comfortaa"/>
                <a:ea typeface="Comfortaa"/>
              </a:rPr>
              <a:t>Select an SDG</a:t>
            </a:r>
            <a:endParaRPr b="0" lang="en-US" sz="199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Text 6"/>
          <p:cNvSpPr/>
          <p:nvPr/>
        </p:nvSpPr>
        <p:spPr>
          <a:xfrm>
            <a:off x="1534320" y="2669040"/>
            <a:ext cx="2923920" cy="181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2863"/>
              </a:lnSpc>
              <a:tabLst>
                <a:tab algn="l" pos="0"/>
              </a:tabLst>
            </a:pPr>
            <a:r>
              <a:rPr b="0" lang="en-US" sz="1790" spc="-1" strike="noStrike">
                <a:solidFill>
                  <a:srgbClr val="d7d4cc"/>
                </a:solidFill>
                <a:latin typeface="Raleway"/>
                <a:ea typeface="Raleway"/>
              </a:rPr>
              <a:t>Choose a Sustainable Development Goal that aligns with your interests and the problem you want to address.</a:t>
            </a:r>
            <a:endParaRPr b="0" lang="en-US" sz="179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Shape 7"/>
          <p:cNvSpPr/>
          <p:nvPr/>
        </p:nvSpPr>
        <p:spPr>
          <a:xfrm>
            <a:off x="4685760" y="2217240"/>
            <a:ext cx="510840" cy="510840"/>
          </a:xfrm>
          <a:prstGeom prst="roundRect">
            <a:avLst>
              <a:gd name="adj" fmla="val 66677"/>
            </a:avLst>
          </a:prstGeom>
          <a:solidFill>
            <a:srgbClr val="46464a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6" name="Text 8"/>
          <p:cNvSpPr/>
          <p:nvPr/>
        </p:nvSpPr>
        <p:spPr>
          <a:xfrm>
            <a:off x="4852440" y="2321280"/>
            <a:ext cx="177840" cy="302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 defTabSz="914400">
              <a:lnSpc>
                <a:spcPts val="2387"/>
              </a:lnSpc>
              <a:tabLst>
                <a:tab algn="l" pos="0"/>
              </a:tabLst>
            </a:pPr>
            <a:r>
              <a:rPr b="1" lang="en-US" sz="2380" spc="-1" strike="noStrike">
                <a:solidFill>
                  <a:srgbClr val="d7d4cc"/>
                </a:solidFill>
                <a:latin typeface="Comfortaa"/>
                <a:ea typeface="Comfortaa"/>
              </a:rPr>
              <a:t>2</a:t>
            </a:r>
            <a:endParaRPr b="0" lang="en-US" sz="23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Text 9"/>
          <p:cNvSpPr/>
          <p:nvPr/>
        </p:nvSpPr>
        <p:spPr>
          <a:xfrm>
            <a:off x="5424480" y="2217240"/>
            <a:ext cx="2525400" cy="31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2486"/>
              </a:lnSpc>
              <a:tabLst>
                <a:tab algn="l" pos="0"/>
              </a:tabLst>
            </a:pPr>
            <a:r>
              <a:rPr b="1" lang="en-US" sz="1990" spc="-1" strike="noStrike">
                <a:solidFill>
                  <a:srgbClr val="d7d4cc"/>
                </a:solidFill>
                <a:latin typeface="Comfortaa"/>
                <a:ea typeface="Comfortaa"/>
              </a:rPr>
              <a:t>Design a Database</a:t>
            </a:r>
            <a:endParaRPr b="0" lang="en-US" sz="199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Text 10"/>
          <p:cNvSpPr/>
          <p:nvPr/>
        </p:nvSpPr>
        <p:spPr>
          <a:xfrm>
            <a:off x="5424480" y="2669040"/>
            <a:ext cx="2923920" cy="181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2863"/>
              </a:lnSpc>
              <a:tabLst>
                <a:tab algn="l" pos="0"/>
              </a:tabLst>
            </a:pPr>
            <a:r>
              <a:rPr b="0" lang="en-US" sz="1790" spc="-1" strike="noStrike">
                <a:solidFill>
                  <a:srgbClr val="d7d4cc"/>
                </a:solidFill>
                <a:latin typeface="Raleway"/>
                <a:ea typeface="Raleway"/>
              </a:rPr>
              <a:t>Develop a relational database structure to efficiently store and organize the data needed for your project.</a:t>
            </a:r>
            <a:endParaRPr b="0" lang="en-US" sz="179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Shape 11"/>
          <p:cNvSpPr/>
          <p:nvPr/>
        </p:nvSpPr>
        <p:spPr>
          <a:xfrm>
            <a:off x="795600" y="4970160"/>
            <a:ext cx="510840" cy="510840"/>
          </a:xfrm>
          <a:prstGeom prst="roundRect">
            <a:avLst>
              <a:gd name="adj" fmla="val 66677"/>
            </a:avLst>
          </a:prstGeom>
          <a:solidFill>
            <a:srgbClr val="46464a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0" name="Text 12"/>
          <p:cNvSpPr/>
          <p:nvPr/>
        </p:nvSpPr>
        <p:spPr>
          <a:xfrm>
            <a:off x="960480" y="5074200"/>
            <a:ext cx="181080" cy="302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 defTabSz="914400">
              <a:lnSpc>
                <a:spcPts val="2387"/>
              </a:lnSpc>
              <a:tabLst>
                <a:tab algn="l" pos="0"/>
              </a:tabLst>
            </a:pPr>
            <a:r>
              <a:rPr b="1" lang="en-US" sz="2380" spc="-1" strike="noStrike">
                <a:solidFill>
                  <a:srgbClr val="d7d4cc"/>
                </a:solidFill>
                <a:latin typeface="Comfortaa"/>
                <a:ea typeface="Comfortaa"/>
              </a:rPr>
              <a:t>3</a:t>
            </a:r>
            <a:endParaRPr b="0" lang="en-US" sz="23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Text 13"/>
          <p:cNvSpPr/>
          <p:nvPr/>
        </p:nvSpPr>
        <p:spPr>
          <a:xfrm>
            <a:off x="1534320" y="4970160"/>
            <a:ext cx="2918160" cy="31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2486"/>
              </a:lnSpc>
              <a:tabLst>
                <a:tab algn="l" pos="0"/>
              </a:tabLst>
            </a:pPr>
            <a:r>
              <a:rPr b="1" lang="en-US" sz="1990" spc="-1" strike="noStrike">
                <a:solidFill>
                  <a:srgbClr val="d7d4cc"/>
                </a:solidFill>
                <a:latin typeface="Comfortaa"/>
                <a:ea typeface="Comfortaa"/>
              </a:rPr>
              <a:t>Perform Data Analysis</a:t>
            </a:r>
            <a:endParaRPr b="0" lang="en-US" sz="199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Text 14"/>
          <p:cNvSpPr/>
          <p:nvPr/>
        </p:nvSpPr>
        <p:spPr>
          <a:xfrm>
            <a:off x="1534320" y="5421960"/>
            <a:ext cx="2923920" cy="181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2863"/>
              </a:lnSpc>
              <a:tabLst>
                <a:tab algn="l" pos="0"/>
              </a:tabLst>
            </a:pPr>
            <a:r>
              <a:rPr b="0" lang="en-US" sz="1790" spc="-1" strike="noStrike">
                <a:solidFill>
                  <a:srgbClr val="d7d4cc"/>
                </a:solidFill>
                <a:latin typeface="Raleway"/>
                <a:ea typeface="Raleway"/>
              </a:rPr>
              <a:t>Analyze the data using various techniques to uncover insights and trends relevant to the selected SDG problem.</a:t>
            </a:r>
            <a:endParaRPr b="0" lang="en-US" sz="179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Shape 15"/>
          <p:cNvSpPr/>
          <p:nvPr/>
        </p:nvSpPr>
        <p:spPr>
          <a:xfrm>
            <a:off x="4685760" y="4970160"/>
            <a:ext cx="510840" cy="510840"/>
          </a:xfrm>
          <a:prstGeom prst="roundRect">
            <a:avLst>
              <a:gd name="adj" fmla="val 66677"/>
            </a:avLst>
          </a:prstGeom>
          <a:solidFill>
            <a:srgbClr val="46464a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4" name="Text 16"/>
          <p:cNvSpPr/>
          <p:nvPr/>
        </p:nvSpPr>
        <p:spPr>
          <a:xfrm>
            <a:off x="4842360" y="5074200"/>
            <a:ext cx="197640" cy="302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 defTabSz="914400">
              <a:lnSpc>
                <a:spcPts val="2387"/>
              </a:lnSpc>
              <a:tabLst>
                <a:tab algn="l" pos="0"/>
              </a:tabLst>
            </a:pPr>
            <a:r>
              <a:rPr b="1" lang="en-US" sz="2380" spc="-1" strike="noStrike">
                <a:solidFill>
                  <a:srgbClr val="d7d4cc"/>
                </a:solidFill>
                <a:latin typeface="Comfortaa"/>
                <a:ea typeface="Comfortaa"/>
              </a:rPr>
              <a:t>4</a:t>
            </a:r>
            <a:endParaRPr b="0" lang="en-US" sz="23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Text 17"/>
          <p:cNvSpPr/>
          <p:nvPr/>
        </p:nvSpPr>
        <p:spPr>
          <a:xfrm>
            <a:off x="5424480" y="4970160"/>
            <a:ext cx="2525400" cy="31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2486"/>
              </a:lnSpc>
              <a:tabLst>
                <a:tab algn="l" pos="0"/>
              </a:tabLst>
            </a:pPr>
            <a:r>
              <a:rPr b="1" lang="en-US" sz="1990" spc="-1" strike="noStrike">
                <a:solidFill>
                  <a:srgbClr val="d7d4cc"/>
                </a:solidFill>
                <a:latin typeface="Comfortaa"/>
                <a:ea typeface="Comfortaa"/>
              </a:rPr>
              <a:t>Use Excel as the UI</a:t>
            </a:r>
            <a:endParaRPr b="0" lang="en-US" sz="199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Text 18"/>
          <p:cNvSpPr/>
          <p:nvPr/>
        </p:nvSpPr>
        <p:spPr>
          <a:xfrm>
            <a:off x="5424480" y="5421960"/>
            <a:ext cx="2923920" cy="181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2863"/>
              </a:lnSpc>
              <a:tabLst>
                <a:tab algn="l" pos="0"/>
              </a:tabLst>
            </a:pPr>
            <a:r>
              <a:rPr b="0" lang="en-US" sz="1790" spc="-1" strike="noStrike">
                <a:solidFill>
                  <a:srgbClr val="d7d4cc"/>
                </a:solidFill>
                <a:latin typeface="Raleway"/>
                <a:ea typeface="Raleway"/>
              </a:rPr>
              <a:t>Leverage Microsoft Excel as the user interface to interact with the database and present the data-driven insights.</a:t>
            </a:r>
            <a:endParaRPr b="0" lang="en-US" sz="179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1b1b1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8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27272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119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30040" cy="3085920"/>
          </a:xfrm>
          <a:prstGeom prst="rect">
            <a:avLst/>
          </a:prstGeom>
          <a:ln w="0">
            <a:noFill/>
          </a:ln>
        </p:spPr>
      </p:pic>
      <p:sp>
        <p:nvSpPr>
          <p:cNvPr id="120" name="Text 2"/>
          <p:cNvSpPr/>
          <p:nvPr/>
        </p:nvSpPr>
        <p:spPr>
          <a:xfrm>
            <a:off x="864000" y="4537080"/>
            <a:ext cx="5486040" cy="68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defTabSz="914400">
              <a:lnSpc>
                <a:spcPts val="5400"/>
              </a:lnSpc>
              <a:tabLst>
                <a:tab algn="l" pos="0"/>
              </a:tabLst>
            </a:pPr>
            <a:r>
              <a:rPr b="1" lang="en-US" sz="4320" spc="-1" strike="noStrike">
                <a:solidFill>
                  <a:srgbClr val="ffe14d"/>
                </a:solidFill>
                <a:latin typeface="Comfortaa"/>
                <a:ea typeface="Comfortaa"/>
              </a:rPr>
              <a:t>Conclusion</a:t>
            </a:r>
            <a:endParaRPr b="0" lang="en-US" sz="432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Text 3"/>
          <p:cNvSpPr/>
          <p:nvPr/>
        </p:nvSpPr>
        <p:spPr>
          <a:xfrm>
            <a:off x="864000" y="5593320"/>
            <a:ext cx="12902040" cy="1184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ts val="3110"/>
              </a:lnSpc>
              <a:tabLst>
                <a:tab algn="l" pos="0"/>
              </a:tabLst>
            </a:pPr>
            <a:r>
              <a:rPr b="0" lang="en-US" sz="1940" spc="-1" strike="noStrike">
                <a:solidFill>
                  <a:srgbClr val="d7d4cc"/>
                </a:solidFill>
                <a:latin typeface="Raleway"/>
                <a:ea typeface="Raleway"/>
              </a:rPr>
              <a:t>By following this process, you can leverage data and technology to develop innovative, scalable, and impactful solutions to address a specific problem within a Sustainable Development Goal. This approach empowers you to make a meaningful contribution to solving global challenges and creating a more sustainable future.</a:t>
            </a:r>
            <a:endParaRPr b="0" lang="en-US" sz="194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</TotalTime>
  <Application>LibreOffice/24.2.5.2$Windows_X86_64 LibreOffice_project/bffef4ea93e59bebbeaf7f431bb02b1a39ee8a59</Application>
  <AppVersion>15.0000</AppVersion>
  <Words>0</Words>
  <Paragraphs>0</Paragraphs>
  <Company>PptxGenJS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2024-08-14T16:52:59Z</dcterms:created>
  <dc:creator>PptxGenJS</dc:creator>
  <dc:description/>
  <dc:language>en-US</dc:language>
  <cp:lastModifiedBy/>
  <dcterms:modified xsi:type="dcterms:W3CDTF">2024-08-14T19:57:53Z</dcterms:modified>
  <cp:revision>2</cp:revision>
  <dc:subject>PptxGenJS Presentation</dc:subject>
  <dc:title>PptxGenJS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9</vt:i4>
  </property>
  <property fmtid="{D5CDD505-2E9C-101B-9397-08002B2CF9AE}" pid="3" name="PresentationFormat">
    <vt:lpwstr>On-screen Show (16:9)</vt:lpwstr>
  </property>
  <property fmtid="{D5CDD505-2E9C-101B-9397-08002B2CF9AE}" pid="4" name="Slides">
    <vt:i4>9</vt:i4>
  </property>
</Properties>
</file>